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40.png" ContentType="image/png"/>
  <Override PartName="/ppt/media/image38.png" ContentType="image/png"/>
  <Override PartName="/ppt/media/image37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emf" ContentType="image/x-emf"/>
  <Override PartName="/ppt/media/image24.emf" ContentType="image/x-emf"/>
  <Override PartName="/ppt/media/image10.png" ContentType="image/png"/>
  <Override PartName="/ppt/media/image13.jpeg" ContentType="image/jpeg"/>
  <Override PartName="/ppt/media/image35.png" ContentType="image/png"/>
  <Override PartName="/ppt/media/image9.jpeg" ContentType="image/jpeg"/>
  <Override PartName="/ppt/media/image7.png" ContentType="image/png"/>
  <Override PartName="/ppt/media/image23.png" ContentType="image/png"/>
  <Override PartName="/ppt/media/image8.png" ContentType="image/png"/>
  <Override PartName="/ppt/media/image5.jpeg" ContentType="image/jpeg"/>
  <Override PartName="/ppt/media/image6.jpeg" ContentType="image/jpeg"/>
  <Override PartName="/ppt/media/image12.png" ContentType="image/png"/>
  <Override PartName="/ppt/media/image39.png" ContentType="image/png"/>
  <Override PartName="/ppt/media/image4.png" ContentType="image/png"/>
  <Override PartName="/ppt/media/image11.jpeg" ContentType="image/jpeg"/>
  <Override PartName="/ppt/media/image36.png" ContentType="image/png"/>
  <Override PartName="/ppt/media/image1.png" ContentType="image/png"/>
  <Override PartName="/ppt/media/image14.jpeg" ContentType="image/jpeg"/>
  <Override PartName="/ppt/media/image20.png" ContentType="image/png"/>
  <Override PartName="/ppt/media/image15.png" ContentType="image/png"/>
  <Override PartName="/ppt/media/image16.jpeg" ContentType="image/jpeg"/>
  <Override PartName="/ppt/media/image2.jpeg" ContentType="image/jpeg"/>
  <Override PartName="/ppt/media/image17.jpeg" ContentType="image/jpeg"/>
  <Override PartName="/ppt/media/image28.png" ContentType="image/png"/>
  <Override PartName="/ppt/media/image3.jpeg" ContentType="image/jpeg"/>
  <Override PartName="/ppt/media/image18.jpeg" ContentType="image/jpeg"/>
  <Override PartName="/ppt/media/image21.emf" ContentType="image/x-emf"/>
  <Override PartName="/ppt/media/image19.png" ContentType="image/png"/>
  <Override PartName="/ppt/media/image22.emf" ContentType="image/x-emf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580CA6E-6664-429B-AFF6-D12E3A39D2DA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 acteur majeur du HPC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2452320" y="1476720"/>
            <a:ext cx="3574080" cy="431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307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33753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743760" y="490896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248040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216680" y="330264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21668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body"/>
          </p:nvPr>
        </p:nvSpPr>
        <p:spPr>
          <a:xfrm>
            <a:off x="248040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 type="body"/>
          </p:nvPr>
        </p:nvSpPr>
        <p:spPr>
          <a:xfrm>
            <a:off x="743760" y="4908960"/>
            <a:ext cx="165348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437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375360" y="3302640"/>
            <a:ext cx="25059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43760" y="4908960"/>
            <a:ext cx="5135760" cy="146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0" y="447840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5200" cy="4508640"/>
          </a:xfrm>
          <a:prstGeom prst="rect">
            <a:avLst/>
          </a:prstGeom>
          <a:ln>
            <a:noFill/>
          </a:ln>
        </p:spPr>
      </p:pic>
      <p:pic>
        <p:nvPicPr>
          <p:cNvPr id="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" name="CustomShape 8"/>
          <p:cNvSpPr/>
          <p:nvPr/>
        </p:nvSpPr>
        <p:spPr>
          <a:xfrm>
            <a:off x="632520" y="2817720"/>
            <a:ext cx="589500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body"/>
          </p:nvPr>
        </p:nvSpPr>
        <p:spPr>
          <a:xfrm>
            <a:off x="632520" y="3345840"/>
            <a:ext cx="492912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TITRE A VENIR</a:t>
            </a:r>
            <a:endParaRPr b="0" lang="en-US" sz="2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11"/>
          <p:cNvSpPr>
            <a:spLocks noGrp="1"/>
          </p:cNvSpPr>
          <p:nvPr>
            <p:ph type="body"/>
          </p:nvPr>
        </p:nvSpPr>
        <p:spPr>
          <a:xfrm>
            <a:off x="632520" y="3841560"/>
            <a:ext cx="22060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LUNDI 18 MARS 2019</a:t>
            </a:r>
            <a:endParaRPr b="0" lang="en-US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56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0" y="447840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5200" cy="4508640"/>
          </a:xfrm>
          <a:prstGeom prst="rect">
            <a:avLst/>
          </a:prstGeom>
          <a:ln>
            <a:noFill/>
          </a:ln>
        </p:spPr>
      </p:pic>
      <p:sp>
        <p:nvSpPr>
          <p:cNvPr id="60" name="PlaceHolder 8"/>
          <p:cNvSpPr>
            <a:spLocks noGrp="1"/>
          </p:cNvSpPr>
          <p:nvPr>
            <p:ph type="body"/>
          </p:nvPr>
        </p:nvSpPr>
        <p:spPr>
          <a:xfrm>
            <a:off x="3477600" y="611640"/>
            <a:ext cx="2803320" cy="19904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sur l'icône pour ajouter une image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61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62" name="PlaceHolder 9"/>
          <p:cNvSpPr>
            <a:spLocks noGrp="1"/>
          </p:cNvSpPr>
          <p:nvPr>
            <p:ph type="body"/>
          </p:nvPr>
        </p:nvSpPr>
        <p:spPr>
          <a:xfrm>
            <a:off x="632520" y="3345840"/>
            <a:ext cx="492912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TITRE A VENIR</a:t>
            </a:r>
            <a:endParaRPr b="0" lang="en-US" sz="2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CustomShape 10"/>
          <p:cNvSpPr/>
          <p:nvPr/>
        </p:nvSpPr>
        <p:spPr>
          <a:xfrm>
            <a:off x="632520" y="2817720"/>
            <a:ext cx="589500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1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12"/>
          <p:cNvSpPr>
            <a:spLocks noGrp="1"/>
          </p:cNvSpPr>
          <p:nvPr>
            <p:ph type="body"/>
          </p:nvPr>
        </p:nvSpPr>
        <p:spPr>
          <a:xfrm>
            <a:off x="632520" y="3841560"/>
            <a:ext cx="22060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LUNDI 18 MARS 2019</a:t>
            </a:r>
            <a:endParaRPr b="0" lang="en-US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1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title"/>
          </p:nvPr>
        </p:nvSpPr>
        <p:spPr>
          <a:xfrm>
            <a:off x="830520" y="150480"/>
            <a:ext cx="6171840" cy="277560"/>
          </a:xfrm>
          <a:prstGeom prst="rect">
            <a:avLst/>
          </a:prstGeom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en-US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Modifiez le style du titre</a:t>
            </a:r>
            <a:endParaRPr b="0" lang="en-US" sz="16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11" name="PlaceHolder 8"/>
          <p:cNvSpPr>
            <a:spLocks noGrp="1"/>
          </p:cNvSpPr>
          <p:nvPr>
            <p:ph type="sldNum"/>
          </p:nvPr>
        </p:nvSpPr>
        <p:spPr>
          <a:xfrm>
            <a:off x="6275880" y="5005080"/>
            <a:ext cx="470520" cy="107280"/>
          </a:xfrm>
          <a:prstGeom prst="rect">
            <a:avLst/>
          </a:prstGeom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BD805DAF-00B8-48BD-A0D4-EE5295CD4B7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PlaceHolder 9"/>
          <p:cNvSpPr>
            <a:spLocks noGrp="1"/>
          </p:cNvSpPr>
          <p:nvPr>
            <p:ph type="body"/>
          </p:nvPr>
        </p:nvSpPr>
        <p:spPr>
          <a:xfrm>
            <a:off x="495720" y="1419480"/>
            <a:ext cx="5914800" cy="307476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spcBef>
                <a:spcPts val="751"/>
              </a:spcBef>
              <a:buClr>
                <a:srgbClr val="76717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Modifier les styles du texte du masque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1444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Deuxième niveau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85716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Troisième niveau</a:t>
            </a:r>
            <a:endParaRPr b="0" lang="en-US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0024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Quatrième niveau</a:t>
            </a:r>
            <a:endParaRPr b="0" lang="en-US" sz="1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42960" indent="-171000">
              <a:lnSpc>
                <a:spcPct val="100000"/>
              </a:lnSpc>
              <a:spcBef>
                <a:spcPts val="374"/>
              </a:spcBef>
              <a:buClr>
                <a:srgbClr val="767171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Cinquième niveau</a:t>
            </a:r>
            <a:endParaRPr b="0" lang="en-US" sz="1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10"/>
          <p:cNvSpPr>
            <a:spLocks noGrp="1"/>
          </p:cNvSpPr>
          <p:nvPr>
            <p:ph type="body"/>
          </p:nvPr>
        </p:nvSpPr>
        <p:spPr>
          <a:xfrm>
            <a:off x="495720" y="800640"/>
            <a:ext cx="59428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Texte simple de la diapositive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sldNum"/>
          </p:nvPr>
        </p:nvSpPr>
        <p:spPr>
          <a:xfrm>
            <a:off x="6275880" y="5005080"/>
            <a:ext cx="470520" cy="107280"/>
          </a:xfrm>
          <a:prstGeom prst="rect">
            <a:avLst/>
          </a:prstGeom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D8450A7E-0EC1-458D-B812-F520C954A5DD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8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7640" cy="4498560"/>
          </a:xfrm>
          <a:prstGeom prst="rect">
            <a:avLst/>
          </a:prstGeom>
          <a:ln>
            <a:noFill/>
          </a:ln>
        </p:spPr>
      </p:pic>
      <p:sp>
        <p:nvSpPr>
          <p:cNvPr id="159" name="PlaceHolder 8"/>
          <p:cNvSpPr>
            <a:spLocks noGrp="1"/>
          </p:cNvSpPr>
          <p:nvPr>
            <p:ph type="body"/>
          </p:nvPr>
        </p:nvSpPr>
        <p:spPr>
          <a:xfrm>
            <a:off x="634320" y="3601080"/>
            <a:ext cx="1203120" cy="2983320"/>
          </a:xfrm>
          <a:prstGeom prst="rect">
            <a:avLst/>
          </a:prstGeom>
        </p:spPr>
        <p:txBody>
          <a:bodyPr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Partie 1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9"/>
          <p:cNvSpPr>
            <a:spLocks noGrp="1"/>
          </p:cNvSpPr>
          <p:nvPr>
            <p:ph type="body"/>
          </p:nvPr>
        </p:nvSpPr>
        <p:spPr>
          <a:xfrm>
            <a:off x="749520" y="548280"/>
            <a:ext cx="3427560" cy="25210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sur l'icône </a:t>
            </a: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pour ajouter une </a:t>
            </a: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image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CustomShape 10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1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1" descr=""/>
          <p:cNvPicPr/>
          <p:nvPr/>
        </p:nvPicPr>
        <p:blipFill>
          <a:blip r:embed="rId3"/>
          <a:stretch/>
        </p:blipFill>
        <p:spPr>
          <a:xfrm>
            <a:off x="0" y="-27000"/>
            <a:ext cx="6857640" cy="4515840"/>
          </a:xfrm>
          <a:prstGeom prst="rect">
            <a:avLst/>
          </a:prstGeom>
          <a:ln>
            <a:noFill/>
          </a:ln>
        </p:spPr>
      </p:pic>
      <p:sp>
        <p:nvSpPr>
          <p:cNvPr id="208" name="PlaceHolder 7"/>
          <p:cNvSpPr>
            <a:spLocks noGrp="1"/>
          </p:cNvSpPr>
          <p:nvPr>
            <p:ph type="sldNum"/>
          </p:nvPr>
        </p:nvSpPr>
        <p:spPr>
          <a:xfrm>
            <a:off x="6275880" y="5005080"/>
            <a:ext cx="470520" cy="107280"/>
          </a:xfrm>
          <a:prstGeom prst="rect">
            <a:avLst/>
          </a:prstGeom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DDA5550D-B479-4A96-999D-16CA2668E259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PlaceHolder 8"/>
          <p:cNvSpPr>
            <a:spLocks noGrp="1"/>
          </p:cNvSpPr>
          <p:nvPr>
            <p:ph type="body"/>
          </p:nvPr>
        </p:nvSpPr>
        <p:spPr>
          <a:xfrm>
            <a:off x="749520" y="611280"/>
            <a:ext cx="3868560" cy="28450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sur l'icône pour ajouter une image</a:t>
            </a:r>
            <a:endParaRPr b="0" lang="en-US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0" name="CustomShape 9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10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11"/>
          <p:cNvSpPr>
            <a:spLocks noGrp="1"/>
          </p:cNvSpPr>
          <p:nvPr>
            <p:ph type="body"/>
          </p:nvPr>
        </p:nvSpPr>
        <p:spPr>
          <a:xfrm>
            <a:off x="634320" y="3601080"/>
            <a:ext cx="1203120" cy="2983320"/>
          </a:xfrm>
          <a:prstGeom prst="rect">
            <a:avLst/>
          </a:prstGeom>
        </p:spPr>
        <p:txBody>
          <a:bodyPr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Partie 1</a:t>
            </a:r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3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7640" cy="4498560"/>
          </a:xfrm>
          <a:prstGeom prst="rect">
            <a:avLst/>
          </a:prstGeom>
          <a:ln>
            <a:noFill/>
          </a:ln>
        </p:spPr>
      </p:pic>
      <p:sp>
        <p:nvSpPr>
          <p:cNvPr id="259" name="PlaceHolder 8"/>
          <p:cNvSpPr>
            <a:spLocks noGrp="1"/>
          </p:cNvSpPr>
          <p:nvPr>
            <p:ph type="title"/>
          </p:nvPr>
        </p:nvSpPr>
        <p:spPr>
          <a:xfrm>
            <a:off x="2452320" y="1476720"/>
            <a:ext cx="3574080" cy="930960"/>
          </a:xfrm>
          <a:prstGeom prst="rect">
            <a:avLst/>
          </a:prstGeom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Merci </a:t>
            </a:r>
            <a:r>
              <a:rPr b="1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</a:t>
            </a:r>
            <a:r>
              <a:rPr b="1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votre </a:t>
            </a:r>
            <a:r>
              <a:rPr b="1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attent</a:t>
            </a:r>
            <a:r>
              <a:rPr b="1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ion</a:t>
            </a:r>
            <a:endParaRPr b="0" lang="en-US" sz="24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60" name="PlaceHolder 9"/>
          <p:cNvSpPr>
            <a:spLocks noGrp="1"/>
          </p:cNvSpPr>
          <p:nvPr>
            <p:ph type="body"/>
          </p:nvPr>
        </p:nvSpPr>
        <p:spPr>
          <a:xfrm>
            <a:off x="743760" y="3302640"/>
            <a:ext cx="513576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7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Crédits photos </a:t>
            </a:r>
            <a:r>
              <a:rPr b="0" lang="en-US" sz="7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XXXXXXXXXXX</a:t>
            </a:r>
            <a:endParaRPr b="0" lang="en-US" sz="7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PlaceHolder 10"/>
          <p:cNvSpPr>
            <a:spLocks noGrp="1"/>
          </p:cNvSpPr>
          <p:nvPr>
            <p:ph type="body"/>
          </p:nvPr>
        </p:nvSpPr>
        <p:spPr>
          <a:xfrm>
            <a:off x="2452320" y="2355120"/>
            <a:ext cx="353520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Mise à jour XXXXXX 2019</a:t>
            </a:r>
            <a:endParaRPr b="0" lang="en-US" sz="1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0" y="4970880"/>
            <a:ext cx="6857640" cy="17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0" y="-19440"/>
            <a:ext cx="6857640" cy="59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130080" y="4970520"/>
            <a:ext cx="727560" cy="17640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"/>
          <p:cNvSpPr/>
          <p:nvPr/>
        </p:nvSpPr>
        <p:spPr>
          <a:xfrm>
            <a:off x="0" y="-19440"/>
            <a:ext cx="727560" cy="58752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9000" cy="259560"/>
          </a:xfrm>
          <a:prstGeom prst="rect">
            <a:avLst/>
          </a:prstGeom>
          <a:ln>
            <a:noFill/>
          </a:ln>
        </p:spPr>
      </p:pic>
      <p:sp>
        <p:nvSpPr>
          <p:cNvPr id="305" name="CustomShape 5"/>
          <p:cNvSpPr/>
          <p:nvPr/>
        </p:nvSpPr>
        <p:spPr>
          <a:xfrm>
            <a:off x="4945320" y="4958280"/>
            <a:ext cx="118728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72360" y="4924800"/>
            <a:ext cx="25686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7"/>
          <p:cNvSpPr/>
          <p:nvPr/>
        </p:nvSpPr>
        <p:spPr>
          <a:xfrm>
            <a:off x="0" y="4470840"/>
            <a:ext cx="6857640" cy="672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Picture 8" descr=""/>
          <p:cNvPicPr/>
          <p:nvPr/>
        </p:nvPicPr>
        <p:blipFill>
          <a:blip r:embed="rId3"/>
          <a:stretch/>
        </p:blipFill>
        <p:spPr>
          <a:xfrm>
            <a:off x="0" y="-23040"/>
            <a:ext cx="6857640" cy="4498560"/>
          </a:xfrm>
          <a:prstGeom prst="rect">
            <a:avLst/>
          </a:prstGeom>
          <a:ln>
            <a:noFill/>
          </a:ln>
        </p:spPr>
      </p:pic>
      <p:pic>
        <p:nvPicPr>
          <p:cNvPr id="30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6200" cy="118872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310" name="CustomShape 8"/>
          <p:cNvSpPr/>
          <p:nvPr/>
        </p:nvSpPr>
        <p:spPr>
          <a:xfrm>
            <a:off x="632520" y="2817720"/>
            <a:ext cx="589500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9"/>
          <p:cNvSpPr>
            <a:spLocks noGrp="1"/>
          </p:cNvSpPr>
          <p:nvPr>
            <p:ph type="body"/>
          </p:nvPr>
        </p:nvSpPr>
        <p:spPr>
          <a:xfrm>
            <a:off x="632520" y="3345840"/>
            <a:ext cx="492912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Annexes</a:t>
            </a:r>
            <a:endParaRPr b="0" lang="en-US" sz="24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626040" y="4618440"/>
            <a:ext cx="5836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11"/>
          <p:cNvSpPr>
            <a:spLocks noGrp="1"/>
          </p:cNvSpPr>
          <p:nvPr>
            <p:ph type="body"/>
          </p:nvPr>
        </p:nvSpPr>
        <p:spPr>
          <a:xfrm>
            <a:off x="632520" y="3841560"/>
            <a:ext cx="2206080" cy="307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LUNDI 18 MARS 2019</a:t>
            </a:r>
            <a:endParaRPr b="0" lang="en-US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4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Cliquez pour éditer le format du texte-titre</a:t>
            </a:r>
            <a:endParaRPr b="0" lang="en-US" sz="1800" spc="-1" strike="noStrike">
              <a:solidFill>
                <a:srgbClr val="3f3f3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614880" y="3175560"/>
            <a:ext cx="4929120" cy="42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fr-FR" sz="1600" spc="-1" strike="noStrike" u="sng">
                <a:solidFill>
                  <a:srgbClr val="2e75b5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Étude et évaluation de la structure de donnée SVDAG et ses variantes pour le RayTracing en visualisation 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632520" y="3841560"/>
            <a:ext cx="2206080" cy="21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indent="-324000"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Antoine Roche – M1 CHPS</a:t>
            </a:r>
            <a:endParaRPr b="0" lang="fr-FR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324000"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CEA : Jérôme Dubois</a:t>
            </a:r>
            <a:endParaRPr b="0" lang="fr-FR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324000"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enseignant : Michael Krajecki</a:t>
            </a:r>
            <a:endParaRPr b="0" lang="fr-FR" sz="10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3960000" y="4011480"/>
            <a:ext cx="244800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08/04/19 – 30/08/19</a:t>
            </a:r>
            <a:endParaRPr b="0" lang="fr-FR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performances svdag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2911BCC4-6DE4-425F-8385-3E499AD04FC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1440000" y="698400"/>
            <a:ext cx="5256000" cy="213264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145440" y="792000"/>
            <a:ext cx="1294560" cy="3384000"/>
          </a:xfrm>
          <a:prstGeom prst="rect">
            <a:avLst/>
          </a:prstGeom>
          <a:ln>
            <a:noFill/>
          </a:ln>
        </p:spPr>
      </p:pic>
      <p:sp>
        <p:nvSpPr>
          <p:cNvPr id="419" name="TextShape 3"/>
          <p:cNvSpPr txBox="1"/>
          <p:nvPr/>
        </p:nvSpPr>
        <p:spPr>
          <a:xfrm>
            <a:off x="360000" y="4176360"/>
            <a:ext cx="792000" cy="21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9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Hairball</a:t>
            </a:r>
            <a:endParaRPr b="0" lang="fr-FR" sz="9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3"/>
          <a:stretch/>
        </p:blipFill>
        <p:spPr>
          <a:xfrm>
            <a:off x="5184000" y="2808000"/>
            <a:ext cx="1469520" cy="216000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4"/>
          <a:stretch/>
        </p:blipFill>
        <p:spPr>
          <a:xfrm>
            <a:off x="1080000" y="3706560"/>
            <a:ext cx="1159560" cy="1189440"/>
          </a:xfrm>
          <a:prstGeom prst="rect">
            <a:avLst/>
          </a:prstGeom>
          <a:ln>
            <a:noFill/>
          </a:ln>
        </p:spPr>
      </p:pic>
      <p:sp>
        <p:nvSpPr>
          <p:cNvPr id="422" name="Line 4"/>
          <p:cNvSpPr/>
          <p:nvPr/>
        </p:nvSpPr>
        <p:spPr>
          <a:xfrm>
            <a:off x="2088000" y="1512000"/>
            <a:ext cx="576000" cy="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5"/>
          <p:cNvSpPr/>
          <p:nvPr/>
        </p:nvSpPr>
        <p:spPr>
          <a:xfrm>
            <a:off x="2084400" y="1669320"/>
            <a:ext cx="6480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6"/>
          <p:cNvSpPr/>
          <p:nvPr/>
        </p:nvSpPr>
        <p:spPr>
          <a:xfrm>
            <a:off x="2117160" y="2778840"/>
            <a:ext cx="524880" cy="108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7"/>
          <p:cNvSpPr/>
          <p:nvPr/>
        </p:nvSpPr>
        <p:spPr>
          <a:xfrm>
            <a:off x="2078280" y="2621880"/>
            <a:ext cx="6480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8"/>
          <p:cNvSpPr/>
          <p:nvPr/>
        </p:nvSpPr>
        <p:spPr>
          <a:xfrm>
            <a:off x="2952000" y="2664000"/>
            <a:ext cx="1368000" cy="408960"/>
          </a:xfrm>
          <a:custGeom>
            <a:avLst/>
            <a:gdLst/>
            <a:ahLst/>
            <a:rect l="0" t="0" r="r" b="b"/>
            <a:pathLst>
              <a:path w="4249" h="657">
                <a:moveTo>
                  <a:pt x="671" y="165"/>
                </a:moveTo>
                <a:lnTo>
                  <a:pt x="686" y="190"/>
                </a:lnTo>
                <a:lnTo>
                  <a:pt x="705" y="215"/>
                </a:lnTo>
                <a:lnTo>
                  <a:pt x="728" y="239"/>
                </a:lnTo>
                <a:lnTo>
                  <a:pt x="756" y="263"/>
                </a:lnTo>
                <a:lnTo>
                  <a:pt x="787" y="287"/>
                </a:lnTo>
                <a:lnTo>
                  <a:pt x="822" y="310"/>
                </a:lnTo>
                <a:lnTo>
                  <a:pt x="861" y="332"/>
                </a:lnTo>
                <a:lnTo>
                  <a:pt x="904" y="354"/>
                </a:lnTo>
                <a:lnTo>
                  <a:pt x="950" y="376"/>
                </a:lnTo>
                <a:lnTo>
                  <a:pt x="1000" y="396"/>
                </a:lnTo>
                <a:lnTo>
                  <a:pt x="1053" y="416"/>
                </a:lnTo>
                <a:lnTo>
                  <a:pt x="1110" y="435"/>
                </a:lnTo>
                <a:lnTo>
                  <a:pt x="1169" y="453"/>
                </a:lnTo>
                <a:lnTo>
                  <a:pt x="1232" y="470"/>
                </a:lnTo>
                <a:lnTo>
                  <a:pt x="1297" y="486"/>
                </a:lnTo>
                <a:lnTo>
                  <a:pt x="1365" y="501"/>
                </a:lnTo>
                <a:lnTo>
                  <a:pt x="1436" y="515"/>
                </a:lnTo>
                <a:lnTo>
                  <a:pt x="1508" y="529"/>
                </a:lnTo>
                <a:lnTo>
                  <a:pt x="1583" y="541"/>
                </a:lnTo>
                <a:lnTo>
                  <a:pt x="1660" y="551"/>
                </a:lnTo>
                <a:lnTo>
                  <a:pt x="1738" y="561"/>
                </a:lnTo>
                <a:lnTo>
                  <a:pt x="1818" y="570"/>
                </a:lnTo>
                <a:lnTo>
                  <a:pt x="1899" y="577"/>
                </a:lnTo>
                <a:lnTo>
                  <a:pt x="1981" y="583"/>
                </a:lnTo>
                <a:lnTo>
                  <a:pt x="2065" y="588"/>
                </a:lnTo>
                <a:lnTo>
                  <a:pt x="2149" y="591"/>
                </a:lnTo>
                <a:lnTo>
                  <a:pt x="2233" y="594"/>
                </a:lnTo>
                <a:lnTo>
                  <a:pt x="2318" y="595"/>
                </a:lnTo>
                <a:lnTo>
                  <a:pt x="2403" y="595"/>
                </a:lnTo>
                <a:lnTo>
                  <a:pt x="2487" y="593"/>
                </a:lnTo>
                <a:lnTo>
                  <a:pt x="2572" y="591"/>
                </a:lnTo>
                <a:lnTo>
                  <a:pt x="2655" y="587"/>
                </a:lnTo>
                <a:lnTo>
                  <a:pt x="2738" y="581"/>
                </a:lnTo>
                <a:lnTo>
                  <a:pt x="2820" y="575"/>
                </a:lnTo>
                <a:lnTo>
                  <a:pt x="2901" y="567"/>
                </a:lnTo>
                <a:lnTo>
                  <a:pt x="2981" y="558"/>
                </a:lnTo>
                <a:lnTo>
                  <a:pt x="3059" y="548"/>
                </a:lnTo>
                <a:lnTo>
                  <a:pt x="3135" y="537"/>
                </a:lnTo>
                <a:lnTo>
                  <a:pt x="3209" y="525"/>
                </a:lnTo>
                <a:lnTo>
                  <a:pt x="3281" y="511"/>
                </a:lnTo>
                <a:lnTo>
                  <a:pt x="3351" y="497"/>
                </a:lnTo>
                <a:lnTo>
                  <a:pt x="3418" y="482"/>
                </a:lnTo>
                <a:lnTo>
                  <a:pt x="3482" y="465"/>
                </a:lnTo>
                <a:lnTo>
                  <a:pt x="3544" y="448"/>
                </a:lnTo>
                <a:lnTo>
                  <a:pt x="3603" y="429"/>
                </a:lnTo>
                <a:lnTo>
                  <a:pt x="3658" y="410"/>
                </a:lnTo>
                <a:lnTo>
                  <a:pt x="3710" y="390"/>
                </a:lnTo>
                <a:lnTo>
                  <a:pt x="3759" y="370"/>
                </a:lnTo>
                <a:lnTo>
                  <a:pt x="3805" y="348"/>
                </a:lnTo>
                <a:lnTo>
                  <a:pt x="3846" y="326"/>
                </a:lnTo>
                <a:lnTo>
                  <a:pt x="3884" y="303"/>
                </a:lnTo>
                <a:lnTo>
                  <a:pt x="3918" y="280"/>
                </a:lnTo>
                <a:lnTo>
                  <a:pt x="3949" y="256"/>
                </a:lnTo>
                <a:lnTo>
                  <a:pt x="3975" y="232"/>
                </a:lnTo>
                <a:lnTo>
                  <a:pt x="3997" y="208"/>
                </a:lnTo>
                <a:lnTo>
                  <a:pt x="4015" y="183"/>
                </a:lnTo>
                <a:lnTo>
                  <a:pt x="4029" y="158"/>
                </a:lnTo>
                <a:lnTo>
                  <a:pt x="4038" y="133"/>
                </a:lnTo>
                <a:lnTo>
                  <a:pt x="4044" y="108"/>
                </a:lnTo>
                <a:lnTo>
                  <a:pt x="4045" y="82"/>
                </a:lnTo>
                <a:lnTo>
                  <a:pt x="4248" y="82"/>
                </a:lnTo>
                <a:lnTo>
                  <a:pt x="4247" y="110"/>
                </a:lnTo>
                <a:lnTo>
                  <a:pt x="4240" y="139"/>
                </a:lnTo>
                <a:lnTo>
                  <a:pt x="4230" y="167"/>
                </a:lnTo>
                <a:lnTo>
                  <a:pt x="4214" y="195"/>
                </a:lnTo>
                <a:lnTo>
                  <a:pt x="4194" y="223"/>
                </a:lnTo>
                <a:lnTo>
                  <a:pt x="4169" y="250"/>
                </a:lnTo>
                <a:lnTo>
                  <a:pt x="4140" y="277"/>
                </a:lnTo>
                <a:lnTo>
                  <a:pt x="4106" y="304"/>
                </a:lnTo>
                <a:lnTo>
                  <a:pt x="4068" y="330"/>
                </a:lnTo>
                <a:lnTo>
                  <a:pt x="4025" y="355"/>
                </a:lnTo>
                <a:lnTo>
                  <a:pt x="3978" y="380"/>
                </a:lnTo>
                <a:lnTo>
                  <a:pt x="3928" y="404"/>
                </a:lnTo>
                <a:lnTo>
                  <a:pt x="3873" y="427"/>
                </a:lnTo>
                <a:lnTo>
                  <a:pt x="3814" y="449"/>
                </a:lnTo>
                <a:lnTo>
                  <a:pt x="3752" y="471"/>
                </a:lnTo>
                <a:lnTo>
                  <a:pt x="3687" y="491"/>
                </a:lnTo>
                <a:lnTo>
                  <a:pt x="3618" y="511"/>
                </a:lnTo>
                <a:lnTo>
                  <a:pt x="3545" y="529"/>
                </a:lnTo>
                <a:lnTo>
                  <a:pt x="3470" y="546"/>
                </a:lnTo>
                <a:lnTo>
                  <a:pt x="3392" y="563"/>
                </a:lnTo>
                <a:lnTo>
                  <a:pt x="3312" y="578"/>
                </a:lnTo>
                <a:lnTo>
                  <a:pt x="3229" y="591"/>
                </a:lnTo>
                <a:lnTo>
                  <a:pt x="3143" y="604"/>
                </a:lnTo>
                <a:lnTo>
                  <a:pt x="3056" y="615"/>
                </a:lnTo>
                <a:lnTo>
                  <a:pt x="2967" y="625"/>
                </a:lnTo>
                <a:lnTo>
                  <a:pt x="2877" y="634"/>
                </a:lnTo>
                <a:lnTo>
                  <a:pt x="2785" y="641"/>
                </a:lnTo>
                <a:lnTo>
                  <a:pt x="2692" y="647"/>
                </a:lnTo>
                <a:lnTo>
                  <a:pt x="2598" y="651"/>
                </a:lnTo>
                <a:lnTo>
                  <a:pt x="2504" y="654"/>
                </a:lnTo>
                <a:lnTo>
                  <a:pt x="2409" y="656"/>
                </a:lnTo>
                <a:lnTo>
                  <a:pt x="2314" y="656"/>
                </a:lnTo>
                <a:lnTo>
                  <a:pt x="2219" y="655"/>
                </a:lnTo>
                <a:lnTo>
                  <a:pt x="2125" y="652"/>
                </a:lnTo>
                <a:lnTo>
                  <a:pt x="2031" y="648"/>
                </a:lnTo>
                <a:lnTo>
                  <a:pt x="1938" y="643"/>
                </a:lnTo>
                <a:lnTo>
                  <a:pt x="1845" y="636"/>
                </a:lnTo>
                <a:lnTo>
                  <a:pt x="1755" y="628"/>
                </a:lnTo>
                <a:lnTo>
                  <a:pt x="1665" y="618"/>
                </a:lnTo>
                <a:lnTo>
                  <a:pt x="1577" y="607"/>
                </a:lnTo>
                <a:lnTo>
                  <a:pt x="1492" y="595"/>
                </a:lnTo>
                <a:lnTo>
                  <a:pt x="1408" y="582"/>
                </a:lnTo>
                <a:lnTo>
                  <a:pt x="1327" y="567"/>
                </a:lnTo>
                <a:lnTo>
                  <a:pt x="1248" y="551"/>
                </a:lnTo>
                <a:lnTo>
                  <a:pt x="1172" y="534"/>
                </a:lnTo>
                <a:lnTo>
                  <a:pt x="1099" y="516"/>
                </a:lnTo>
                <a:lnTo>
                  <a:pt x="1029" y="497"/>
                </a:lnTo>
                <a:lnTo>
                  <a:pt x="962" y="477"/>
                </a:lnTo>
                <a:lnTo>
                  <a:pt x="899" y="455"/>
                </a:lnTo>
                <a:lnTo>
                  <a:pt x="839" y="433"/>
                </a:lnTo>
                <a:lnTo>
                  <a:pt x="784" y="410"/>
                </a:lnTo>
                <a:lnTo>
                  <a:pt x="732" y="387"/>
                </a:lnTo>
                <a:lnTo>
                  <a:pt x="684" y="362"/>
                </a:lnTo>
                <a:lnTo>
                  <a:pt x="640" y="337"/>
                </a:lnTo>
                <a:lnTo>
                  <a:pt x="601" y="311"/>
                </a:lnTo>
                <a:lnTo>
                  <a:pt x="566" y="285"/>
                </a:lnTo>
                <a:lnTo>
                  <a:pt x="535" y="258"/>
                </a:lnTo>
                <a:lnTo>
                  <a:pt x="509" y="231"/>
                </a:lnTo>
                <a:lnTo>
                  <a:pt x="487" y="203"/>
                </a:lnTo>
                <a:lnTo>
                  <a:pt x="470" y="175"/>
                </a:lnTo>
                <a:lnTo>
                  <a:pt x="0" y="197"/>
                </a:lnTo>
                <a:lnTo>
                  <a:pt x="482" y="0"/>
                </a:lnTo>
                <a:lnTo>
                  <a:pt x="1141" y="144"/>
                </a:lnTo>
                <a:lnTo>
                  <a:pt x="671" y="165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TextShape 9"/>
          <p:cNvSpPr txBox="1"/>
          <p:nvPr/>
        </p:nvSpPr>
        <p:spPr>
          <a:xfrm>
            <a:off x="3384000" y="3096000"/>
            <a:ext cx="1080000" cy="31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10x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5"/>
          <a:stretch/>
        </p:blipFill>
        <p:spPr>
          <a:xfrm>
            <a:off x="2520000" y="3800520"/>
            <a:ext cx="1008000" cy="102348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6"/>
          <a:stretch/>
        </p:blipFill>
        <p:spPr>
          <a:xfrm>
            <a:off x="3747600" y="3744000"/>
            <a:ext cx="1364400" cy="10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>
                <p:childTnLst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images obtenues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999CA0EE-EED8-4A2B-B2AE-D63D4F73AF5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2912400" y="2088000"/>
            <a:ext cx="3945600" cy="288000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0" y="1026000"/>
            <a:ext cx="5112000" cy="3942000"/>
          </a:xfrm>
          <a:prstGeom prst="rect">
            <a:avLst/>
          </a:prstGeom>
          <a:ln>
            <a:noFill/>
          </a:ln>
        </p:spPr>
      </p:pic>
      <p:sp>
        <p:nvSpPr>
          <p:cNvPr id="434" name="TextShape 3"/>
          <p:cNvSpPr txBox="1"/>
          <p:nvPr/>
        </p:nvSpPr>
        <p:spPr>
          <a:xfrm>
            <a:off x="5328000" y="3055320"/>
            <a:ext cx="1440000" cy="54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Bunny : 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Tête détaillée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5" name="TextShape 4"/>
          <p:cNvSpPr txBox="1"/>
          <p:nvPr/>
        </p:nvSpPr>
        <p:spPr>
          <a:xfrm>
            <a:off x="72000" y="2304000"/>
            <a:ext cx="2088000" cy="16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Lucy :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Détails plus grossiers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>
                <p:childTnLst>
                  <p:par>
                    <p:cTn id="71" fill="freeze">
                      <p:stCondLst>
                        <p:cond delay="indefinite"/>
                      </p:stCondLst>
                      <p:childTnLst>
                        <p:par>
                          <p:cTn id="72" fill="freeze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– collaboration et contribution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0EFB5F82-204C-47D3-A9B1-2279E13BE58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504000" y="1642680"/>
            <a:ext cx="5472000" cy="281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Université technique de Chalmers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CEA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Journée Visu 2019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3960000" y="848520"/>
            <a:ext cx="1872000" cy="167148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696600" y="2376000"/>
            <a:ext cx="1679400" cy="13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– Problemes rencontres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CD011652-DDC8-4676-B643-661271779B7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936000" y="1775520"/>
            <a:ext cx="5472000" cy="16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Installations :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Proxy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VTK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SVDAG : 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Compatiblité Windows – Linux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 de documentation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Travaux futurs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C65AA72A-AA14-41D0-B880-1BEB431AA63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6" name="TextShape 3"/>
          <p:cNvSpPr txBox="1"/>
          <p:nvPr/>
        </p:nvSpPr>
        <p:spPr>
          <a:xfrm>
            <a:off x="792000" y="1327320"/>
            <a:ext cx="5472000" cy="54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Maitrise du HTG avec VTK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Convertisseur HTG → 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3960000" y="1099080"/>
            <a:ext cx="1979640" cy="1060920"/>
          </a:xfrm>
          <a:prstGeom prst="rect">
            <a:avLst/>
          </a:prstGeom>
          <a:ln>
            <a:noFill/>
          </a:ln>
        </p:spPr>
      </p:pic>
      <p:pic>
        <p:nvPicPr>
          <p:cNvPr id="448" name="Image 7" descr=""/>
          <p:cNvPicPr/>
          <p:nvPr/>
        </p:nvPicPr>
        <p:blipFill>
          <a:blip r:embed="rId2"/>
          <a:stretch/>
        </p:blipFill>
        <p:spPr>
          <a:xfrm>
            <a:off x="612720" y="2962080"/>
            <a:ext cx="2411280" cy="1357920"/>
          </a:xfrm>
          <a:prstGeom prst="rect">
            <a:avLst/>
          </a:prstGeom>
          <a:ln>
            <a:noFill/>
          </a:ln>
        </p:spPr>
      </p:pic>
      <p:sp>
        <p:nvSpPr>
          <p:cNvPr id="449" name="TextShape 4"/>
          <p:cNvSpPr txBox="1"/>
          <p:nvPr/>
        </p:nvSpPr>
        <p:spPr>
          <a:xfrm>
            <a:off x="3528000" y="3291480"/>
            <a:ext cx="2664000" cy="54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Tests sur des jeux de données plus riches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31CCC57D-609F-4503-B49D-BE07C1AAB75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2" name="TextShape 3"/>
          <p:cNvSpPr txBox="1"/>
          <p:nvPr/>
        </p:nvSpPr>
        <p:spPr>
          <a:xfrm>
            <a:off x="576000" y="1728000"/>
            <a:ext cx="5544000" cy="16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Projet demandant beaucoup de recherche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Domaine nouveau pour moi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Problèmes faisant perdre du temps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Beaucoup d’expérience apporté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Bibliographie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0FF872C3-B536-4DF5-868A-BEB5BCE1E4B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5" name="TextShape 3"/>
          <p:cNvSpPr txBox="1"/>
          <p:nvPr/>
        </p:nvSpPr>
        <p:spPr>
          <a:xfrm>
            <a:off x="504000" y="1228680"/>
            <a:ext cx="6048000" cy="29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Massimiliano Guarrasi. An introduction to adaptive mesh refinement (amr) : Numerical methods and tools, 2015.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Kämpe. Sparse Voxel DAGs. PhD thesis, Chalmers University of Technology, 2016.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Kämpe, Erik Sintorn, and Ulf Assarsson. High resolution sparse voxel dags.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Graphics, 32(4), 2013. SIGGRAPH 2013.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Samuli Laine and Tero Karras. Efficient sparse voxel octrees. In Proceedings of ACM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SIGGRAPH 2010 Symposium on Interactive 3D Graphics and Games, 2010.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Samuli Laine and Tero Karras. Efficient sparse voxel octrees – analysis, extensions,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implementation. NVIDIA Technical Report NVR-2010-001, NVIDIA Corporation,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February 2010.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Jeroen Baert - Out-of-core svo builder 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https://github.com/Forceflow/ooc_svo_builder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 Dolonius - Dag-example https://github.com/gegoggigog/DAG-example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2452320" y="1711440"/>
            <a:ext cx="3811680" cy="4611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Merci pour votre ecoute</a:t>
            </a:r>
            <a:br/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 questions ?</a:t>
            </a:r>
            <a:endParaRPr b="1" lang="fr-FR" sz="2400" spc="-1" strike="noStrike" cap="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743760" y="3302640"/>
            <a:ext cx="5135760" cy="68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Antoine Roche – M1 CHPS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CEA : Jérôme Dubois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indent="-324000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enseignant : Michael Krajecki</a:t>
            </a:r>
            <a:endParaRPr b="0" lang="fr-FR" sz="800" spc="-1" strike="noStrike">
              <a:solidFill>
                <a:srgbClr val="6f6f6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</p:txBody>
      </p:sp>
      <p:sp>
        <p:nvSpPr>
          <p:cNvPr id="458" name="TextShape 3"/>
          <p:cNvSpPr txBox="1"/>
          <p:nvPr/>
        </p:nvSpPr>
        <p:spPr>
          <a:xfrm>
            <a:off x="2452320" y="2355120"/>
            <a:ext cx="3535200" cy="285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9" name="TextShape 4"/>
          <p:cNvSpPr txBox="1"/>
          <p:nvPr/>
        </p:nvSpPr>
        <p:spPr>
          <a:xfrm>
            <a:off x="6386400" y="5005440"/>
            <a:ext cx="471240" cy="10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5D499A64-D11E-4529-A868-4A0127AEC80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Sommaire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7AFC239C-7407-4582-9F8F-578C29054C6F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495720" y="1419480"/>
            <a:ext cx="5914800" cy="1432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Présentation du CEA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personnelle et professionnelle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Bibliographie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2" name="TextShape 4"/>
          <p:cNvSpPr txBox="1"/>
          <p:nvPr/>
        </p:nvSpPr>
        <p:spPr>
          <a:xfrm>
            <a:off x="495720" y="800640"/>
            <a:ext cx="5942880" cy="38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Présentation CEa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8BB1B24C-DCD4-424B-A1A7-AEEB24C3DE2D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495720" y="1419480"/>
            <a:ext cx="5914800" cy="1432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domaines : 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Défense et sécurité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Energies bas carbone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Recherche technologiques pour l’industrie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Recherche fondamentale</a:t>
            </a:r>
            <a:endParaRPr b="0" lang="fr-FR" sz="16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6" name="TextShape 4"/>
          <p:cNvSpPr txBox="1"/>
          <p:nvPr/>
        </p:nvSpPr>
        <p:spPr>
          <a:xfrm>
            <a:off x="495720" y="800640"/>
            <a:ext cx="6128280" cy="38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spcAft>
                <a:spcPts val="601"/>
              </a:spcAft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Lucida Sans Unicode"/>
              </a:rPr>
              <a:t>Acteur majeur de la recherche, du développement et de l'innovation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3456000" y="3024000"/>
            <a:ext cx="3149280" cy="1717560"/>
          </a:xfrm>
          <a:prstGeom prst="rect">
            <a:avLst/>
          </a:prstGeom>
          <a:ln>
            <a:noFill/>
          </a:ln>
        </p:spPr>
      </p:pic>
      <p:sp>
        <p:nvSpPr>
          <p:cNvPr id="368" name="TextShape 5"/>
          <p:cNvSpPr txBox="1"/>
          <p:nvPr/>
        </p:nvSpPr>
        <p:spPr>
          <a:xfrm>
            <a:off x="432000" y="3888000"/>
            <a:ext cx="24480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Equipe de visualisation de simulation massive HPC Bruyère le Châtel (IDF)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64AA57D8-54E1-4EA1-AF79-53CAAD55C5D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3528000" y="3032280"/>
            <a:ext cx="2952000" cy="1000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TK-HTG** : Réduction du volume et du temps de rendu en affinant de manière locale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2" name="TextShape 4"/>
          <p:cNvSpPr txBox="1"/>
          <p:nvPr/>
        </p:nvSpPr>
        <p:spPr>
          <a:xfrm>
            <a:off x="495720" y="800640"/>
            <a:ext cx="6128280" cy="38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Appliquer des technologies du jeu vidéo sur de la visualisation scientifique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88000" y="2737080"/>
            <a:ext cx="3600000" cy="151092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2376000" y="1520640"/>
            <a:ext cx="4180320" cy="927360"/>
          </a:xfrm>
          <a:prstGeom prst="rect">
            <a:avLst/>
          </a:prstGeom>
          <a:ln>
            <a:noFill/>
          </a:ln>
        </p:spPr>
      </p:pic>
      <p:sp>
        <p:nvSpPr>
          <p:cNvPr id="375" name="TextShape 5"/>
          <p:cNvSpPr txBox="1"/>
          <p:nvPr/>
        </p:nvSpPr>
        <p:spPr>
          <a:xfrm>
            <a:off x="288000" y="1650600"/>
            <a:ext cx="19440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SVDAG* : Compression de scènes voxélisées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6" name="TextShape 6"/>
          <p:cNvSpPr txBox="1"/>
          <p:nvPr/>
        </p:nvSpPr>
        <p:spPr>
          <a:xfrm>
            <a:off x="2304000" y="4370760"/>
            <a:ext cx="4320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*Sparse Voxel Directed Acyclic Graph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**VTK HyperTreeGrid, tree based Adaptive Mesh Refinement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D1789673-660A-4D21-97DE-5EA7B1FA7D6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792000" y="1800000"/>
            <a:ext cx="5040000" cy="190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Etude du SVO* / SVDAG / SSVDAG**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Maîtrise de la construction HTG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Convertisseur HTG vers SVDAG / SSVDAG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Application de rendus SVDAG sur des données HTG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0" name="TextShape 4"/>
          <p:cNvSpPr txBox="1"/>
          <p:nvPr/>
        </p:nvSpPr>
        <p:spPr>
          <a:xfrm>
            <a:off x="936000" y="982080"/>
            <a:ext cx="439200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Principales étapes :</a:t>
            </a:r>
            <a:endParaRPr b="0" lang="fr-FR" sz="20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1" name="TextShape 5"/>
          <p:cNvSpPr txBox="1"/>
          <p:nvPr/>
        </p:nvSpPr>
        <p:spPr>
          <a:xfrm>
            <a:off x="720000" y="4248000"/>
            <a:ext cx="612000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*Sparse Voxel Octree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/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**Symmetric-aware SVDAG</a:t>
            </a:r>
            <a:endParaRPr b="0" lang="fr-FR" sz="12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</a:t>
            </a: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menées - </a:t>
            </a:r>
            <a:r>
              <a:rPr b="1" lang="fr-FR" sz="15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Sparse </a:t>
            </a:r>
            <a:r>
              <a:rPr b="1" lang="fr-FR" sz="15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 </a:t>
            </a:r>
            <a:r>
              <a:rPr b="1" lang="fr-FR" sz="15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Octree</a:t>
            </a:r>
            <a:endParaRPr b="1" lang="fr-FR" sz="15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DEC23336-108E-4132-B953-ACB127454850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720000" y="1368000"/>
            <a:ext cx="4824000" cy="122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Arbre de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voxels :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niveau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défini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Voxels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dernier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niveau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Actuelle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ment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construi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 sur 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4896000" y="1224000"/>
            <a:ext cx="1512000" cy="151200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4896000" y="2880000"/>
            <a:ext cx="1512000" cy="1512000"/>
          </a:xfrm>
          <a:prstGeom prst="rect">
            <a:avLst/>
          </a:prstGeom>
          <a:ln>
            <a:noFill/>
          </a:ln>
        </p:spPr>
      </p:pic>
      <p:pic>
        <p:nvPicPr>
          <p:cNvPr id="387" name="" descr=""/>
          <p:cNvPicPr/>
          <p:nvPr/>
        </p:nvPicPr>
        <p:blipFill>
          <a:blip r:embed="rId3"/>
          <a:stretch/>
        </p:blipFill>
        <p:spPr>
          <a:xfrm>
            <a:off x="576000" y="2880000"/>
            <a:ext cx="3816000" cy="173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– Sparse voxel directed acyclic graph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15B60779-9278-4976-B949-5CA4C834B8D0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792000" y="755640"/>
            <a:ext cx="504000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Développé par l’équipe de visualisation de l’université de Chalmers (Suède)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et raytracer avec CUDA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Octree compressé par niveau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Plusieurs parents pour un nœud possible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Suppression des nœuds identiques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805680" y="2934000"/>
            <a:ext cx="2218320" cy="138600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4475160" y="3002400"/>
            <a:ext cx="924840" cy="1317600"/>
          </a:xfrm>
          <a:prstGeom prst="rect">
            <a:avLst/>
          </a:prstGeom>
          <a:ln>
            <a:noFill/>
          </a:ln>
        </p:spPr>
      </p:pic>
      <p:sp>
        <p:nvSpPr>
          <p:cNvPr id="393" name="CustomShape 4"/>
          <p:cNvSpPr/>
          <p:nvPr/>
        </p:nvSpPr>
        <p:spPr>
          <a:xfrm>
            <a:off x="3240000" y="3600000"/>
            <a:ext cx="1008000" cy="72000"/>
          </a:xfrm>
          <a:custGeom>
            <a:avLst/>
            <a:gdLst/>
            <a:ahLst/>
            <a:rect l="0" t="0" r="r" b="b"/>
            <a:pathLst>
              <a:path w="2802" h="201">
                <a:moveTo>
                  <a:pt x="0" y="50"/>
                </a:moveTo>
                <a:lnTo>
                  <a:pt x="2100" y="50"/>
                </a:lnTo>
                <a:lnTo>
                  <a:pt x="2100" y="0"/>
                </a:lnTo>
                <a:lnTo>
                  <a:pt x="2801" y="100"/>
                </a:lnTo>
                <a:lnTo>
                  <a:pt x="2100" y="200"/>
                </a:lnTo>
                <a:lnTo>
                  <a:pt x="210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"/>
          <p:cNvSpPr/>
          <p:nvPr/>
        </p:nvSpPr>
        <p:spPr>
          <a:xfrm>
            <a:off x="760320" y="414900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"/>
          <p:cNvSpPr/>
          <p:nvPr/>
        </p:nvSpPr>
        <p:spPr>
          <a:xfrm>
            <a:off x="1964160" y="415584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7"/>
          <p:cNvSpPr/>
          <p:nvPr/>
        </p:nvSpPr>
        <p:spPr>
          <a:xfrm>
            <a:off x="1364400" y="414180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8"/>
          <p:cNvSpPr/>
          <p:nvPr/>
        </p:nvSpPr>
        <p:spPr>
          <a:xfrm>
            <a:off x="1064880" y="4150080"/>
            <a:ext cx="216000" cy="21600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9"/>
          <p:cNvSpPr/>
          <p:nvPr/>
        </p:nvSpPr>
        <p:spPr>
          <a:xfrm>
            <a:off x="1660680" y="415368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0"/>
          <p:cNvSpPr/>
          <p:nvPr/>
        </p:nvSpPr>
        <p:spPr>
          <a:xfrm>
            <a:off x="2262600" y="414756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1"/>
          <p:cNvSpPr/>
          <p:nvPr/>
        </p:nvSpPr>
        <p:spPr>
          <a:xfrm>
            <a:off x="2562840" y="414720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2"/>
          <p:cNvSpPr/>
          <p:nvPr/>
        </p:nvSpPr>
        <p:spPr>
          <a:xfrm>
            <a:off x="2871000" y="4151880"/>
            <a:ext cx="216000" cy="2160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3"/>
          <p:cNvSpPr/>
          <p:nvPr/>
        </p:nvSpPr>
        <p:spPr>
          <a:xfrm>
            <a:off x="1331640" y="3487680"/>
            <a:ext cx="576000" cy="1008000"/>
          </a:xfrm>
          <a:custGeom>
            <a:avLst/>
            <a:gdLst/>
            <a:ahLst/>
            <a:rect l="0" t="0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4"/>
          <p:cNvSpPr/>
          <p:nvPr/>
        </p:nvSpPr>
        <p:spPr>
          <a:xfrm>
            <a:off x="1927800" y="3488040"/>
            <a:ext cx="576000" cy="1008000"/>
          </a:xfrm>
          <a:custGeom>
            <a:avLst/>
            <a:gdLst/>
            <a:ahLst/>
            <a:rect l="0" t="0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TextShape 15"/>
          <p:cNvSpPr txBox="1"/>
          <p:nvPr/>
        </p:nvSpPr>
        <p:spPr>
          <a:xfrm>
            <a:off x="3888000" y="4464000"/>
            <a:ext cx="2808000" cy="62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 nœuds → 6 noeuds</a:t>
            </a:r>
            <a:endParaRPr b="0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- vtk Hypertreegrid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1C60470F-641F-4454-A5F6-7F2B67D1FF9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1080000" y="939240"/>
            <a:ext cx="4824000" cy="114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Grille d’arbres de voxels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Niveau des voxels variable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Affinage adaptatif</a:t>
            </a:r>
            <a:endParaRPr b="0" lang="fr-FR" sz="15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936000" y="2520000"/>
            <a:ext cx="502884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830520" y="150480"/>
            <a:ext cx="6171840" cy="277560"/>
          </a:xfrm>
          <a:prstGeom prst="rect">
            <a:avLst/>
          </a:prstGeom>
          <a:noFill/>
          <a:ln>
            <a:noFill/>
          </a:ln>
        </p:spPr>
        <p:txBody>
          <a:bodyPr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</a:t>
            </a:r>
            <a:endParaRPr b="1" lang="fr-FR" sz="1600" spc="-1" strike="noStrike" cap="all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6275880" y="5005080"/>
            <a:ext cx="470520" cy="1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0" bIns="0"/>
          <a:p>
            <a:pPr algn="ctr">
              <a:lnSpc>
                <a:spcPct val="100000"/>
              </a:lnSpc>
            </a:pPr>
            <a:fld id="{980EA7C6-7ACA-4F82-A400-6B8871D8B9B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1656000" y="864000"/>
            <a:ext cx="4968000" cy="190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 de Spack : gestionnaire de paquets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 du programme SVDAG avec résolution de compatibilité Windows vers Unix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Analyse des performances du SVDAG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3528000" y="2808000"/>
            <a:ext cx="2780280" cy="2088000"/>
          </a:xfrm>
          <a:prstGeom prst="rect">
            <a:avLst/>
          </a:prstGeom>
          <a:ln>
            <a:noFill/>
          </a:ln>
        </p:spPr>
      </p:pic>
      <p:sp>
        <p:nvSpPr>
          <p:cNvPr id="413" name="TextShape 4"/>
          <p:cNvSpPr txBox="1"/>
          <p:nvPr/>
        </p:nvSpPr>
        <p:spPr>
          <a:xfrm>
            <a:off x="576000" y="3384000"/>
            <a:ext cx="2520000" cy="77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présentant mon travail (pour Visu2019 et Eurovis19 notamment)</a:t>
            </a:r>
            <a:endParaRPr b="0" lang="fr-FR" sz="1800" spc="-1" strike="noStrike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432000" y="792000"/>
            <a:ext cx="1080000" cy="10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CEA_template</Template>
  <TotalTime>96</TotalTime>
  <Application>LibreOffice/5.3.6.1$Linux_X86_64 LibreOffice_project/30$Build-1</Application>
  <Words>9</Words>
  <Paragraphs>9</Paragraphs>
  <Company>CEA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2019-03-22T10:03:50Z</dcterms:created>
  <dc:creator>GUILLAUME Nathalie</dc:creator>
  <dc:description/>
  <dc:language>fr-FR</dc:language>
  <cp:lastModifiedBy/>
  <cp:lastPrinted>2018-12-05T09:44:31Z</cp:lastPrinted>
  <dcterms:modified xsi:type="dcterms:W3CDTF">2019-05-24T10:51:50Z</dcterms:modified>
  <cp:revision>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CEA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Personnalisé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